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601200" cy="12801600" type="A3"/>
  <p:notesSz cx="9939338" cy="143684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6" d="100"/>
          <a:sy n="46" d="100"/>
        </p:scale>
        <p:origin x="2467" y="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D348-08BE-481D-BF70-1193D018DB38}" type="datetimeFigureOut">
              <a:rPr kumimoji="1" lang="ja-JP" altLang="en-US" smtClean="0"/>
              <a:t>2020/11/8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E8E84-32EB-4FDF-AAE6-E9EEA09C1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0476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D348-08BE-481D-BF70-1193D018DB38}" type="datetimeFigureOut">
              <a:rPr kumimoji="1" lang="ja-JP" altLang="en-US" smtClean="0"/>
              <a:t>2020/11/8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E8E84-32EB-4FDF-AAE6-E9EEA09C1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5378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D348-08BE-481D-BF70-1193D018DB38}" type="datetimeFigureOut">
              <a:rPr kumimoji="1" lang="ja-JP" altLang="en-US" smtClean="0"/>
              <a:t>2020/11/8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E8E84-32EB-4FDF-AAE6-E9EEA09C1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947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D348-08BE-481D-BF70-1193D018DB38}" type="datetimeFigureOut">
              <a:rPr kumimoji="1" lang="ja-JP" altLang="en-US" smtClean="0"/>
              <a:t>2020/11/8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E8E84-32EB-4FDF-AAE6-E9EEA09C1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5742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D348-08BE-481D-BF70-1193D018DB38}" type="datetimeFigureOut">
              <a:rPr kumimoji="1" lang="ja-JP" altLang="en-US" smtClean="0"/>
              <a:t>2020/11/8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E8E84-32EB-4FDF-AAE6-E9EEA09C1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1109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D348-08BE-481D-BF70-1193D018DB38}" type="datetimeFigureOut">
              <a:rPr kumimoji="1" lang="ja-JP" altLang="en-US" smtClean="0"/>
              <a:t>2020/11/8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E8E84-32EB-4FDF-AAE6-E9EEA09C1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8166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D348-08BE-481D-BF70-1193D018DB38}" type="datetimeFigureOut">
              <a:rPr kumimoji="1" lang="ja-JP" altLang="en-US" smtClean="0"/>
              <a:t>2020/11/8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E8E84-32EB-4FDF-AAE6-E9EEA09C1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0123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D348-08BE-481D-BF70-1193D018DB38}" type="datetimeFigureOut">
              <a:rPr kumimoji="1" lang="ja-JP" altLang="en-US" smtClean="0"/>
              <a:t>2020/11/8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E8E84-32EB-4FDF-AAE6-E9EEA09C1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5913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D348-08BE-481D-BF70-1193D018DB38}" type="datetimeFigureOut">
              <a:rPr kumimoji="1" lang="ja-JP" altLang="en-US" smtClean="0"/>
              <a:t>2020/11/8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E8E84-32EB-4FDF-AAE6-E9EEA09C1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1745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D348-08BE-481D-BF70-1193D018DB38}" type="datetimeFigureOut">
              <a:rPr kumimoji="1" lang="ja-JP" altLang="en-US" smtClean="0"/>
              <a:t>2020/11/8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E8E84-32EB-4FDF-AAE6-E9EEA09C1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4047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D348-08BE-481D-BF70-1193D018DB38}" type="datetimeFigureOut">
              <a:rPr kumimoji="1" lang="ja-JP" altLang="en-US" smtClean="0"/>
              <a:t>2020/11/8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E8E84-32EB-4FDF-AAE6-E9EEA09C1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398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7D348-08BE-481D-BF70-1193D018DB38}" type="datetimeFigureOut">
              <a:rPr kumimoji="1" lang="ja-JP" altLang="en-US" smtClean="0"/>
              <a:t>2020/11/8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E8E84-32EB-4FDF-AAE6-E9EEA09C1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5324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kumimoji="1"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kumimoji="1"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tel:03-3738-8476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1000">
              <a:schemeClr val="accent1">
                <a:lumMod val="5000"/>
                <a:lumOff val="95000"/>
              </a:schemeClr>
            </a:gs>
            <a:gs pos="15000">
              <a:schemeClr val="accent4">
                <a:lumMod val="20000"/>
                <a:lumOff val="80000"/>
              </a:schemeClr>
            </a:gs>
            <a:gs pos="68000">
              <a:schemeClr val="accent4">
                <a:lumMod val="40000"/>
                <a:lumOff val="60000"/>
              </a:schemeClr>
            </a:gs>
            <a:gs pos="100000">
              <a:schemeClr val="accent4">
                <a:lumMod val="60000"/>
                <a:lumOff val="40000"/>
              </a:scheme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8266DAAE-F535-4AE6-B3C7-ED265F7A3F15}"/>
              </a:ext>
            </a:extLst>
          </p:cNvPr>
          <p:cNvSpPr/>
          <p:nvPr/>
        </p:nvSpPr>
        <p:spPr>
          <a:xfrm>
            <a:off x="856467" y="9242254"/>
            <a:ext cx="8196349" cy="3398026"/>
          </a:xfrm>
          <a:custGeom>
            <a:avLst/>
            <a:gdLst>
              <a:gd name="connsiteX0" fmla="*/ 0 w 8196349"/>
              <a:gd name="connsiteY0" fmla="*/ 732241 h 3398026"/>
              <a:gd name="connsiteX1" fmla="*/ 732241 w 8196349"/>
              <a:gd name="connsiteY1" fmla="*/ 0 h 3398026"/>
              <a:gd name="connsiteX2" fmla="*/ 1540065 w 8196349"/>
              <a:gd name="connsiteY2" fmla="*/ 0 h 3398026"/>
              <a:gd name="connsiteX3" fmla="*/ 2213252 w 8196349"/>
              <a:gd name="connsiteY3" fmla="*/ 0 h 3398026"/>
              <a:gd name="connsiteX4" fmla="*/ 3021076 w 8196349"/>
              <a:gd name="connsiteY4" fmla="*/ 0 h 3398026"/>
              <a:gd name="connsiteX5" fmla="*/ 3492306 w 8196349"/>
              <a:gd name="connsiteY5" fmla="*/ 0 h 3398026"/>
              <a:gd name="connsiteX6" fmla="*/ 4232812 w 8196349"/>
              <a:gd name="connsiteY6" fmla="*/ 0 h 3398026"/>
              <a:gd name="connsiteX7" fmla="*/ 4838680 w 8196349"/>
              <a:gd name="connsiteY7" fmla="*/ 0 h 3398026"/>
              <a:gd name="connsiteX8" fmla="*/ 5377229 w 8196349"/>
              <a:gd name="connsiteY8" fmla="*/ 0 h 3398026"/>
              <a:gd name="connsiteX9" fmla="*/ 6050416 w 8196349"/>
              <a:gd name="connsiteY9" fmla="*/ 0 h 3398026"/>
              <a:gd name="connsiteX10" fmla="*/ 6858240 w 8196349"/>
              <a:gd name="connsiteY10" fmla="*/ 0 h 3398026"/>
              <a:gd name="connsiteX11" fmla="*/ 7464108 w 8196349"/>
              <a:gd name="connsiteY11" fmla="*/ 0 h 3398026"/>
              <a:gd name="connsiteX12" fmla="*/ 8196349 w 8196349"/>
              <a:gd name="connsiteY12" fmla="*/ 732241 h 3398026"/>
              <a:gd name="connsiteX13" fmla="*/ 8196349 w 8196349"/>
              <a:gd name="connsiteY13" fmla="*/ 1318749 h 3398026"/>
              <a:gd name="connsiteX14" fmla="*/ 8196349 w 8196349"/>
              <a:gd name="connsiteY14" fmla="*/ 1924593 h 3398026"/>
              <a:gd name="connsiteX15" fmla="*/ 8196349 w 8196349"/>
              <a:gd name="connsiteY15" fmla="*/ 2665785 h 3398026"/>
              <a:gd name="connsiteX16" fmla="*/ 7464108 w 8196349"/>
              <a:gd name="connsiteY16" fmla="*/ 3398026 h 3398026"/>
              <a:gd name="connsiteX17" fmla="*/ 6790921 w 8196349"/>
              <a:gd name="connsiteY17" fmla="*/ 3398026 h 3398026"/>
              <a:gd name="connsiteX18" fmla="*/ 6319691 w 8196349"/>
              <a:gd name="connsiteY18" fmla="*/ 3398026 h 3398026"/>
              <a:gd name="connsiteX19" fmla="*/ 5511867 w 8196349"/>
              <a:gd name="connsiteY19" fmla="*/ 3398026 h 3398026"/>
              <a:gd name="connsiteX20" fmla="*/ 4905999 w 8196349"/>
              <a:gd name="connsiteY20" fmla="*/ 3398026 h 3398026"/>
              <a:gd name="connsiteX21" fmla="*/ 4434768 w 8196349"/>
              <a:gd name="connsiteY21" fmla="*/ 3398026 h 3398026"/>
              <a:gd name="connsiteX22" fmla="*/ 3694262 w 8196349"/>
              <a:gd name="connsiteY22" fmla="*/ 3398026 h 3398026"/>
              <a:gd name="connsiteX23" fmla="*/ 3223032 w 8196349"/>
              <a:gd name="connsiteY23" fmla="*/ 3398026 h 3398026"/>
              <a:gd name="connsiteX24" fmla="*/ 2617164 w 8196349"/>
              <a:gd name="connsiteY24" fmla="*/ 3398026 h 3398026"/>
              <a:gd name="connsiteX25" fmla="*/ 2145933 w 8196349"/>
              <a:gd name="connsiteY25" fmla="*/ 3398026 h 3398026"/>
              <a:gd name="connsiteX26" fmla="*/ 1540065 w 8196349"/>
              <a:gd name="connsiteY26" fmla="*/ 3398026 h 3398026"/>
              <a:gd name="connsiteX27" fmla="*/ 732241 w 8196349"/>
              <a:gd name="connsiteY27" fmla="*/ 3398026 h 3398026"/>
              <a:gd name="connsiteX28" fmla="*/ 0 w 8196349"/>
              <a:gd name="connsiteY28" fmla="*/ 2665785 h 3398026"/>
              <a:gd name="connsiteX29" fmla="*/ 0 w 8196349"/>
              <a:gd name="connsiteY29" fmla="*/ 2001935 h 3398026"/>
              <a:gd name="connsiteX30" fmla="*/ 0 w 8196349"/>
              <a:gd name="connsiteY30" fmla="*/ 1396091 h 3398026"/>
              <a:gd name="connsiteX31" fmla="*/ 0 w 8196349"/>
              <a:gd name="connsiteY31" fmla="*/ 732241 h 3398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8196349" h="3398026" extrusionOk="0">
                <a:moveTo>
                  <a:pt x="0" y="732241"/>
                </a:moveTo>
                <a:cubicBezTo>
                  <a:pt x="-21239" y="333510"/>
                  <a:pt x="275276" y="51664"/>
                  <a:pt x="732241" y="0"/>
                </a:cubicBezTo>
                <a:cubicBezTo>
                  <a:pt x="1124529" y="-36146"/>
                  <a:pt x="1221314" y="-918"/>
                  <a:pt x="1540065" y="0"/>
                </a:cubicBezTo>
                <a:cubicBezTo>
                  <a:pt x="1858816" y="918"/>
                  <a:pt x="1938168" y="-10244"/>
                  <a:pt x="2213252" y="0"/>
                </a:cubicBezTo>
                <a:cubicBezTo>
                  <a:pt x="2488336" y="10244"/>
                  <a:pt x="2627278" y="17253"/>
                  <a:pt x="3021076" y="0"/>
                </a:cubicBezTo>
                <a:cubicBezTo>
                  <a:pt x="3414874" y="-17253"/>
                  <a:pt x="3291318" y="-18879"/>
                  <a:pt x="3492306" y="0"/>
                </a:cubicBezTo>
                <a:cubicBezTo>
                  <a:pt x="3693294" y="18879"/>
                  <a:pt x="3967709" y="24291"/>
                  <a:pt x="4232812" y="0"/>
                </a:cubicBezTo>
                <a:cubicBezTo>
                  <a:pt x="4497915" y="-24291"/>
                  <a:pt x="4548345" y="9184"/>
                  <a:pt x="4838680" y="0"/>
                </a:cubicBezTo>
                <a:cubicBezTo>
                  <a:pt x="5129015" y="-9184"/>
                  <a:pt x="5108660" y="-5531"/>
                  <a:pt x="5377229" y="0"/>
                </a:cubicBezTo>
                <a:cubicBezTo>
                  <a:pt x="5645798" y="5531"/>
                  <a:pt x="5913807" y="24199"/>
                  <a:pt x="6050416" y="0"/>
                </a:cubicBezTo>
                <a:cubicBezTo>
                  <a:pt x="6187025" y="-24199"/>
                  <a:pt x="6551941" y="-2013"/>
                  <a:pt x="6858240" y="0"/>
                </a:cubicBezTo>
                <a:cubicBezTo>
                  <a:pt x="7164539" y="2013"/>
                  <a:pt x="7213056" y="-18982"/>
                  <a:pt x="7464108" y="0"/>
                </a:cubicBezTo>
                <a:cubicBezTo>
                  <a:pt x="7887511" y="-12484"/>
                  <a:pt x="8188101" y="339119"/>
                  <a:pt x="8196349" y="732241"/>
                </a:cubicBezTo>
                <a:cubicBezTo>
                  <a:pt x="8209128" y="877068"/>
                  <a:pt x="8194269" y="1112050"/>
                  <a:pt x="8196349" y="1318749"/>
                </a:cubicBezTo>
                <a:cubicBezTo>
                  <a:pt x="8198429" y="1525448"/>
                  <a:pt x="8209349" y="1734111"/>
                  <a:pt x="8196349" y="1924593"/>
                </a:cubicBezTo>
                <a:cubicBezTo>
                  <a:pt x="8183349" y="2115075"/>
                  <a:pt x="8164871" y="2384308"/>
                  <a:pt x="8196349" y="2665785"/>
                </a:cubicBezTo>
                <a:cubicBezTo>
                  <a:pt x="8150683" y="3038470"/>
                  <a:pt x="7880327" y="3392934"/>
                  <a:pt x="7464108" y="3398026"/>
                </a:cubicBezTo>
                <a:cubicBezTo>
                  <a:pt x="7217499" y="3416613"/>
                  <a:pt x="6927348" y="3388424"/>
                  <a:pt x="6790921" y="3398026"/>
                </a:cubicBezTo>
                <a:cubicBezTo>
                  <a:pt x="6654494" y="3407628"/>
                  <a:pt x="6435258" y="3385919"/>
                  <a:pt x="6319691" y="3398026"/>
                </a:cubicBezTo>
                <a:cubicBezTo>
                  <a:pt x="6204124" y="3410134"/>
                  <a:pt x="5868340" y="3370909"/>
                  <a:pt x="5511867" y="3398026"/>
                </a:cubicBezTo>
                <a:cubicBezTo>
                  <a:pt x="5155394" y="3425143"/>
                  <a:pt x="5095654" y="3414336"/>
                  <a:pt x="4905999" y="3398026"/>
                </a:cubicBezTo>
                <a:cubicBezTo>
                  <a:pt x="4716344" y="3381716"/>
                  <a:pt x="4584186" y="3378338"/>
                  <a:pt x="4434768" y="3398026"/>
                </a:cubicBezTo>
                <a:cubicBezTo>
                  <a:pt x="4285350" y="3417714"/>
                  <a:pt x="3951781" y="3413200"/>
                  <a:pt x="3694262" y="3398026"/>
                </a:cubicBezTo>
                <a:cubicBezTo>
                  <a:pt x="3436743" y="3382852"/>
                  <a:pt x="3338813" y="3379710"/>
                  <a:pt x="3223032" y="3398026"/>
                </a:cubicBezTo>
                <a:cubicBezTo>
                  <a:pt x="3107251" y="3416343"/>
                  <a:pt x="2797554" y="3387323"/>
                  <a:pt x="2617164" y="3398026"/>
                </a:cubicBezTo>
                <a:cubicBezTo>
                  <a:pt x="2436774" y="3408729"/>
                  <a:pt x="2247462" y="3386052"/>
                  <a:pt x="2145933" y="3398026"/>
                </a:cubicBezTo>
                <a:cubicBezTo>
                  <a:pt x="2044404" y="3410000"/>
                  <a:pt x="1827797" y="3412286"/>
                  <a:pt x="1540065" y="3398026"/>
                </a:cubicBezTo>
                <a:cubicBezTo>
                  <a:pt x="1252333" y="3383766"/>
                  <a:pt x="1067833" y="3361297"/>
                  <a:pt x="732241" y="3398026"/>
                </a:cubicBezTo>
                <a:cubicBezTo>
                  <a:pt x="401833" y="3459106"/>
                  <a:pt x="-27492" y="3033260"/>
                  <a:pt x="0" y="2665785"/>
                </a:cubicBezTo>
                <a:cubicBezTo>
                  <a:pt x="26629" y="2416414"/>
                  <a:pt x="-22404" y="2151994"/>
                  <a:pt x="0" y="2001935"/>
                </a:cubicBezTo>
                <a:cubicBezTo>
                  <a:pt x="22404" y="1851876"/>
                  <a:pt x="22878" y="1551679"/>
                  <a:pt x="0" y="1396091"/>
                </a:cubicBezTo>
                <a:cubicBezTo>
                  <a:pt x="-22878" y="1240503"/>
                  <a:pt x="9925" y="958082"/>
                  <a:pt x="0" y="732241"/>
                </a:cubicBezTo>
                <a:close/>
              </a:path>
            </a:pathLst>
          </a:custGeom>
          <a:noFill/>
          <a:ln w="28575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035533836">
                  <a:prstGeom prst="roundRect">
                    <a:avLst>
                      <a:gd name="adj" fmla="val 21549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5BD4BA7-A0FA-44F0-9630-E652B9505144}"/>
              </a:ext>
            </a:extLst>
          </p:cNvPr>
          <p:cNvSpPr txBox="1"/>
          <p:nvPr/>
        </p:nvSpPr>
        <p:spPr>
          <a:xfrm>
            <a:off x="2486991" y="3600272"/>
            <a:ext cx="687941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400" b="1" u="sng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お好きな打席へどうぞ！</a:t>
            </a:r>
            <a:endParaRPr kumimoji="1" lang="en-US" altLang="ja-JP" sz="4400" b="1" u="sng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endParaRPr kumimoji="1" lang="en-US" altLang="ja-JP" sz="3600" b="1" dirty="0"/>
          </a:p>
          <a:p>
            <a:pPr algn="ctr"/>
            <a:r>
              <a:rPr kumimoji="1" lang="ja-JP" altLang="en-US" sz="2800" dirty="0">
                <a:latin typeface="HG明朝E" panose="02020909000000000000" pitchFamily="17" charset="-128"/>
                <a:ea typeface="HG明朝E" panose="02020909000000000000" pitchFamily="17" charset="-128"/>
              </a:rPr>
              <a:t>入場可能時間</a:t>
            </a:r>
            <a:r>
              <a:rPr kumimoji="1" lang="en-US" altLang="ja-JP" sz="2800" dirty="0">
                <a:latin typeface="HG明朝E" panose="02020909000000000000" pitchFamily="17" charset="-128"/>
                <a:ea typeface="HG明朝E" panose="02020909000000000000" pitchFamily="17" charset="-128"/>
              </a:rPr>
              <a:t>6</a:t>
            </a:r>
            <a:r>
              <a:rPr kumimoji="1" lang="ja-JP" altLang="en-US" sz="2800" dirty="0">
                <a:latin typeface="HG明朝E" panose="02020909000000000000" pitchFamily="17" charset="-128"/>
                <a:ea typeface="HG明朝E" panose="02020909000000000000" pitchFamily="17" charset="-128"/>
              </a:rPr>
              <a:t>：</a:t>
            </a:r>
            <a:r>
              <a:rPr kumimoji="1" lang="en-US" altLang="ja-JP" sz="2800" dirty="0">
                <a:latin typeface="HG明朝E" panose="02020909000000000000" pitchFamily="17" charset="-128"/>
                <a:ea typeface="HG明朝E" panose="02020909000000000000" pitchFamily="17" charset="-128"/>
              </a:rPr>
              <a:t>30</a:t>
            </a:r>
            <a:r>
              <a:rPr kumimoji="1" lang="ja-JP" altLang="en-US" sz="2800" dirty="0">
                <a:latin typeface="HG明朝E" panose="02020909000000000000" pitchFamily="17" charset="-128"/>
                <a:ea typeface="HG明朝E" panose="02020909000000000000" pitchFamily="17" charset="-128"/>
              </a:rPr>
              <a:t>～</a:t>
            </a:r>
            <a:r>
              <a:rPr kumimoji="1" lang="en-US" altLang="ja-JP" sz="2800" dirty="0">
                <a:latin typeface="HG明朝E" panose="02020909000000000000" pitchFamily="17" charset="-128"/>
                <a:ea typeface="HG明朝E" panose="02020909000000000000" pitchFamily="17" charset="-128"/>
              </a:rPr>
              <a:t>09</a:t>
            </a:r>
            <a:r>
              <a:rPr kumimoji="1" lang="ja-JP" altLang="en-US" sz="2800" dirty="0">
                <a:latin typeface="HG明朝E" panose="02020909000000000000" pitchFamily="17" charset="-128"/>
                <a:ea typeface="HG明朝E" panose="02020909000000000000" pitchFamily="17" charset="-128"/>
              </a:rPr>
              <a:t>：</a:t>
            </a:r>
            <a:r>
              <a:rPr kumimoji="1" lang="en-US" altLang="ja-JP" sz="2800" dirty="0">
                <a:latin typeface="HG明朝E" panose="02020909000000000000" pitchFamily="17" charset="-128"/>
                <a:ea typeface="HG明朝E" panose="02020909000000000000" pitchFamily="17" charset="-128"/>
              </a:rPr>
              <a:t>45</a:t>
            </a:r>
          </a:p>
          <a:p>
            <a:pPr algn="ctr"/>
            <a:r>
              <a:rPr kumimoji="1" lang="en-US" altLang="ja-JP" sz="2800" dirty="0">
                <a:latin typeface="HG明朝E" panose="02020909000000000000" pitchFamily="17" charset="-128"/>
                <a:ea typeface="HG明朝E" panose="02020909000000000000" pitchFamily="17" charset="-128"/>
              </a:rPr>
              <a:t>※6</a:t>
            </a:r>
            <a:r>
              <a:rPr kumimoji="1" lang="ja-JP" altLang="en-US" sz="2800" dirty="0">
                <a:latin typeface="HG明朝E" panose="02020909000000000000" pitchFamily="17" charset="-128"/>
                <a:ea typeface="HG明朝E" panose="02020909000000000000" pitchFamily="17" charset="-128"/>
              </a:rPr>
              <a:t>番～</a:t>
            </a:r>
            <a:r>
              <a:rPr kumimoji="1" lang="en-US" altLang="ja-JP" sz="2800" dirty="0">
                <a:latin typeface="HG明朝E" panose="02020909000000000000" pitchFamily="17" charset="-128"/>
                <a:ea typeface="HG明朝E" panose="02020909000000000000" pitchFamily="17" charset="-128"/>
              </a:rPr>
              <a:t>11</a:t>
            </a:r>
            <a:r>
              <a:rPr kumimoji="1" lang="ja-JP" altLang="en-US" sz="2800" dirty="0">
                <a:latin typeface="HG明朝E" panose="02020909000000000000" pitchFamily="17" charset="-128"/>
                <a:ea typeface="HG明朝E" panose="02020909000000000000" pitchFamily="17" charset="-128"/>
              </a:rPr>
              <a:t>番は</a:t>
            </a:r>
            <a:r>
              <a:rPr kumimoji="1" lang="en-US" altLang="ja-JP" sz="2800" dirty="0">
                <a:latin typeface="HG明朝E" panose="02020909000000000000" pitchFamily="17" charset="-128"/>
                <a:ea typeface="HG明朝E" panose="02020909000000000000" pitchFamily="17" charset="-128"/>
              </a:rPr>
              <a:t>9</a:t>
            </a:r>
            <a:r>
              <a:rPr kumimoji="1" lang="ja-JP" altLang="en-US" sz="2800" dirty="0">
                <a:latin typeface="HG明朝E" panose="02020909000000000000" pitchFamily="17" charset="-128"/>
                <a:ea typeface="HG明朝E" panose="02020909000000000000" pitchFamily="17" charset="-128"/>
              </a:rPr>
              <a:t>：</a:t>
            </a:r>
            <a:r>
              <a:rPr kumimoji="1" lang="en-US" altLang="ja-JP" sz="2800" dirty="0">
                <a:latin typeface="HG明朝E" panose="02020909000000000000" pitchFamily="17" charset="-128"/>
                <a:ea typeface="HG明朝E" panose="02020909000000000000" pitchFamily="17" charset="-128"/>
              </a:rPr>
              <a:t>45</a:t>
            </a:r>
            <a:r>
              <a:rPr kumimoji="1" lang="ja-JP" altLang="en-US" sz="2800" dirty="0">
                <a:latin typeface="HG明朝E" panose="02020909000000000000" pitchFamily="17" charset="-128"/>
                <a:ea typeface="HG明朝E" panose="02020909000000000000" pitchFamily="17" charset="-128"/>
              </a:rPr>
              <a:t>まで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FD2EB04-68AD-459B-8239-A5D1F430A4C2}"/>
              </a:ext>
            </a:extLst>
          </p:cNvPr>
          <p:cNvSpPr txBox="1"/>
          <p:nvPr/>
        </p:nvSpPr>
        <p:spPr>
          <a:xfrm>
            <a:off x="420050" y="6400800"/>
            <a:ext cx="906918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u="sng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ボールの購入は下記の方法でご利用出来ます</a:t>
            </a:r>
            <a:endParaRPr kumimoji="1" lang="en-US" altLang="ja-JP" sz="2400" b="1" u="sng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ja-JP" altLang="en-US" sz="2400" dirty="0">
                <a:latin typeface="HG明朝E" panose="02020909000000000000" pitchFamily="17" charset="-128"/>
                <a:ea typeface="HG明朝E" panose="02020909000000000000" pitchFamily="17" charset="-128"/>
              </a:rPr>
              <a:t>　</a:t>
            </a:r>
            <a:r>
              <a:rPr kumimoji="1" lang="ja-JP" altLang="en-US" sz="600" dirty="0">
                <a:latin typeface="HG明朝E" panose="02020909000000000000" pitchFamily="17" charset="-128"/>
                <a:ea typeface="HG明朝E" panose="02020909000000000000" pitchFamily="17" charset="-128"/>
              </a:rPr>
              <a:t>　　　</a:t>
            </a:r>
            <a:endParaRPr kumimoji="1" lang="en-US" altLang="ja-JP" sz="2400" dirty="0"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r>
              <a:rPr kumimoji="1" lang="ja-JP" altLang="en-US" sz="2800" dirty="0">
                <a:latin typeface="HG明朝E" panose="02020909000000000000" pitchFamily="17" charset="-128"/>
                <a:ea typeface="HG明朝E" panose="02020909000000000000" pitchFamily="17" charset="-128"/>
              </a:rPr>
              <a:t>　　　　① </a:t>
            </a:r>
            <a:r>
              <a:rPr kumimoji="1" lang="en-US" altLang="ja-JP" sz="2800" dirty="0">
                <a:latin typeface="HG明朝E" panose="02020909000000000000" pitchFamily="17" charset="-128"/>
                <a:ea typeface="HG明朝E" panose="02020909000000000000" pitchFamily="17" charset="-128"/>
              </a:rPr>
              <a:t>NOUEN</a:t>
            </a:r>
            <a:r>
              <a:rPr kumimoji="1" lang="ja-JP" altLang="en-US" sz="2800" dirty="0">
                <a:latin typeface="HG明朝E" panose="02020909000000000000" pitchFamily="17" charset="-128"/>
                <a:ea typeface="HG明朝E" panose="02020909000000000000" pitchFamily="17" charset="-128"/>
              </a:rPr>
              <a:t>プリペイドカード</a:t>
            </a:r>
            <a:r>
              <a:rPr kumimoji="1" lang="en-US" altLang="ja-JP" dirty="0">
                <a:latin typeface="HG明朝E" panose="02020909000000000000" pitchFamily="17" charset="-128"/>
                <a:ea typeface="HG明朝E" panose="02020909000000000000" pitchFamily="17" charset="-128"/>
              </a:rPr>
              <a:t>(</a:t>
            </a:r>
            <a:r>
              <a:rPr kumimoji="1" lang="ja-JP" altLang="en-US" dirty="0">
                <a:latin typeface="HG明朝E" panose="02020909000000000000" pitchFamily="17" charset="-128"/>
                <a:ea typeface="HG明朝E" panose="02020909000000000000" pitchFamily="17" charset="-128"/>
              </a:rPr>
              <a:t>残金￥</a:t>
            </a:r>
            <a:r>
              <a:rPr kumimoji="1" lang="en-US" altLang="ja-JP" dirty="0">
                <a:latin typeface="HG明朝E" panose="02020909000000000000" pitchFamily="17" charset="-128"/>
                <a:ea typeface="HG明朝E" panose="02020909000000000000" pitchFamily="17" charset="-128"/>
              </a:rPr>
              <a:t>500</a:t>
            </a:r>
            <a:r>
              <a:rPr kumimoji="1" lang="ja-JP" altLang="en-US" dirty="0">
                <a:latin typeface="HG明朝E" panose="02020909000000000000" pitchFamily="17" charset="-128"/>
                <a:ea typeface="HG明朝E" panose="02020909000000000000" pitchFamily="17" charset="-128"/>
              </a:rPr>
              <a:t>以上ある場合</a:t>
            </a:r>
            <a:r>
              <a:rPr kumimoji="1" lang="en-US" altLang="ja-JP" dirty="0">
                <a:latin typeface="HG明朝E" panose="02020909000000000000" pitchFamily="17" charset="-128"/>
                <a:ea typeface="HG明朝E" panose="02020909000000000000" pitchFamily="17" charset="-128"/>
              </a:rPr>
              <a:t>)</a:t>
            </a:r>
          </a:p>
          <a:p>
            <a:r>
              <a:rPr kumimoji="1" lang="ja-JP" altLang="en-US" sz="2800" dirty="0">
                <a:latin typeface="HG明朝E" panose="02020909000000000000" pitchFamily="17" charset="-128"/>
                <a:ea typeface="HG明朝E" panose="02020909000000000000" pitchFamily="17" charset="-128"/>
              </a:rPr>
              <a:t>　　　　② </a:t>
            </a:r>
            <a:r>
              <a:rPr kumimoji="1" lang="en-US" altLang="ja-JP" sz="2800" dirty="0">
                <a:latin typeface="HG明朝E" panose="02020909000000000000" pitchFamily="17" charset="-128"/>
                <a:ea typeface="HG明朝E" panose="02020909000000000000" pitchFamily="17" charset="-128"/>
              </a:rPr>
              <a:t>500</a:t>
            </a:r>
            <a:r>
              <a:rPr kumimoji="1" lang="ja-JP" altLang="en-US" sz="2800" dirty="0">
                <a:latin typeface="HG明朝E" panose="02020909000000000000" pitchFamily="17" charset="-128"/>
                <a:ea typeface="HG明朝E" panose="02020909000000000000" pitchFamily="17" charset="-128"/>
              </a:rPr>
              <a:t>円玉、もしくは</a:t>
            </a:r>
            <a:r>
              <a:rPr kumimoji="1" lang="en-US" altLang="ja-JP" sz="2800" dirty="0">
                <a:latin typeface="HG明朝E" panose="02020909000000000000" pitchFamily="17" charset="-128"/>
                <a:ea typeface="HG明朝E" panose="02020909000000000000" pitchFamily="17" charset="-128"/>
              </a:rPr>
              <a:t>1000</a:t>
            </a:r>
            <a:r>
              <a:rPr kumimoji="1" lang="ja-JP" altLang="en-US" sz="2800" dirty="0">
                <a:latin typeface="HG明朝E" panose="02020909000000000000" pitchFamily="17" charset="-128"/>
                <a:ea typeface="HG明朝E" panose="02020909000000000000" pitchFamily="17" charset="-128"/>
              </a:rPr>
              <a:t>円札のみ使用可</a:t>
            </a:r>
            <a:endParaRPr kumimoji="1" lang="en-US" altLang="ja-JP" sz="2800" dirty="0"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r>
              <a:rPr kumimoji="1" lang="ja-JP" altLang="en-US" sz="2000" dirty="0">
                <a:latin typeface="HG明朝E" panose="02020909000000000000" pitchFamily="17" charset="-128"/>
                <a:ea typeface="HG明朝E" panose="02020909000000000000" pitchFamily="17" charset="-128"/>
              </a:rPr>
              <a:t>　　　　</a:t>
            </a:r>
            <a:r>
              <a:rPr kumimoji="1" lang="en-US" altLang="ja-JP" dirty="0">
                <a:latin typeface="HG明朝E" panose="02020909000000000000" pitchFamily="17" charset="-128"/>
                <a:ea typeface="HG明朝E" panose="02020909000000000000" pitchFamily="17" charset="-128"/>
              </a:rPr>
              <a:t>※</a:t>
            </a:r>
            <a:r>
              <a:rPr kumimoji="1" lang="ja-JP" altLang="en-US" dirty="0">
                <a:latin typeface="HG明朝E" panose="02020909000000000000" pitchFamily="17" charset="-128"/>
                <a:ea typeface="HG明朝E" panose="02020909000000000000" pitchFamily="17" charset="-128"/>
              </a:rPr>
              <a:t>両替機はございませんのでご注意下さい。</a:t>
            </a:r>
            <a:endParaRPr kumimoji="1" lang="en-US" altLang="ja-JP" dirty="0"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r>
              <a:rPr kumimoji="1" lang="ja-JP" altLang="en-US" dirty="0">
                <a:latin typeface="HG明朝E" panose="02020909000000000000" pitchFamily="17" charset="-128"/>
                <a:ea typeface="HG明朝E" panose="02020909000000000000" pitchFamily="17" charset="-128"/>
              </a:rPr>
              <a:t>　　　　 </a:t>
            </a:r>
            <a:r>
              <a:rPr kumimoji="1" lang="en-US" altLang="ja-JP" dirty="0">
                <a:latin typeface="HG明朝E" panose="02020909000000000000" pitchFamily="17" charset="-128"/>
                <a:ea typeface="HG明朝E" panose="02020909000000000000" pitchFamily="17" charset="-128"/>
              </a:rPr>
              <a:t>※</a:t>
            </a:r>
            <a:r>
              <a:rPr kumimoji="1" lang="ja-JP" altLang="en-US" dirty="0">
                <a:latin typeface="HG明朝E" panose="02020909000000000000" pitchFamily="17" charset="-128"/>
                <a:ea typeface="HG明朝E" panose="02020909000000000000" pitchFamily="17" charset="-128"/>
              </a:rPr>
              <a:t>プリペイドカードのチャージはフロントオープンからになります。</a:t>
            </a:r>
            <a:endParaRPr kumimoji="1" lang="en-US" altLang="ja-JP" dirty="0"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r>
              <a:rPr kumimoji="1" lang="ja-JP" altLang="en-US" dirty="0">
                <a:latin typeface="HG明朝E" panose="02020909000000000000" pitchFamily="17" charset="-128"/>
                <a:ea typeface="HG明朝E" panose="02020909000000000000" pitchFamily="17" charset="-128"/>
              </a:rPr>
              <a:t>　　　　 </a:t>
            </a:r>
            <a:r>
              <a:rPr kumimoji="1" lang="en-US" altLang="ja-JP" dirty="0">
                <a:latin typeface="HG明朝E" panose="02020909000000000000" pitchFamily="17" charset="-128"/>
                <a:ea typeface="HG明朝E" panose="02020909000000000000" pitchFamily="17" charset="-128"/>
              </a:rPr>
              <a:t>※</a:t>
            </a:r>
            <a:r>
              <a:rPr kumimoji="1" lang="ja-JP" altLang="en-US" dirty="0">
                <a:latin typeface="HG明朝E" panose="02020909000000000000" pitchFamily="17" charset="-128"/>
                <a:ea typeface="HG明朝E" panose="02020909000000000000" pitchFamily="17" charset="-128"/>
              </a:rPr>
              <a:t>お釣りはでません。　　</a:t>
            </a:r>
            <a:endParaRPr kumimoji="1" lang="en-US" altLang="ja-JP" dirty="0">
              <a:latin typeface="HG明朝E" panose="02020909000000000000" pitchFamily="17" charset="-128"/>
              <a:ea typeface="HG明朝E" panose="02020909000000000000" pitchFamily="17" charset="-128"/>
            </a:endParaRPr>
          </a:p>
        </p:txBody>
      </p:sp>
      <p:sp>
        <p:nvSpPr>
          <p:cNvPr id="5" name="弦 4">
            <a:extLst>
              <a:ext uri="{FF2B5EF4-FFF2-40B4-BE49-F238E27FC236}">
                <a16:creationId xmlns:a16="http://schemas.microsoft.com/office/drawing/2014/main" id="{95817B23-643F-46BF-B849-2986CACD3F97}"/>
              </a:ext>
            </a:extLst>
          </p:cNvPr>
          <p:cNvSpPr/>
          <p:nvPr/>
        </p:nvSpPr>
        <p:spPr>
          <a:xfrm rot="4025787">
            <a:off x="1177535" y="80759"/>
            <a:ext cx="2720909" cy="3046988"/>
          </a:xfrm>
          <a:prstGeom prst="chord">
            <a:avLst>
              <a:gd name="adj1" fmla="val 19527245"/>
              <a:gd name="adj2" fmla="val 18924852"/>
            </a:avLst>
          </a:prstGeom>
          <a:gradFill flip="none" rotWithShape="1">
            <a:gsLst>
              <a:gs pos="42000">
                <a:schemeClr val="accent1">
                  <a:lumMod val="5000"/>
                  <a:lumOff val="95000"/>
                  <a:alpha val="62000"/>
                </a:schemeClr>
              </a:gs>
              <a:gs pos="15000">
                <a:schemeClr val="accent2">
                  <a:lumMod val="40000"/>
                  <a:lumOff val="60000"/>
                </a:schemeClr>
              </a:gs>
              <a:gs pos="68000">
                <a:schemeClr val="accent2">
                  <a:lumMod val="20000"/>
                  <a:lumOff val="80000"/>
                </a:schemeClr>
              </a:gs>
              <a:gs pos="100000">
                <a:srgbClr val="FF0000"/>
              </a:gs>
            </a:gsLst>
            <a:path path="rect">
              <a:fillToRect l="100000" t="100000"/>
            </a:path>
            <a:tileRect r="-100000" b="-100000"/>
          </a:gradFill>
          <a:ln>
            <a:noFill/>
          </a:ln>
          <a:effectLst>
            <a:softEdge rad="1016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BBD23E8-80A0-40F4-B2DC-53B579F5C1FE}"/>
              </a:ext>
            </a:extLst>
          </p:cNvPr>
          <p:cNvSpPr txBox="1"/>
          <p:nvPr/>
        </p:nvSpPr>
        <p:spPr>
          <a:xfrm>
            <a:off x="198271" y="9470181"/>
            <a:ext cx="96012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/>
              <a:t>濡れ・しわのある千円は機械が反応しない場合がございます。</a:t>
            </a:r>
            <a:endParaRPr kumimoji="1" lang="en-US" altLang="ja-JP" sz="2000" dirty="0"/>
          </a:p>
          <a:p>
            <a:pPr algn="ctr"/>
            <a:r>
              <a:rPr kumimoji="1" lang="ja-JP" altLang="en-US" sz="2000" dirty="0"/>
              <a:t>不具合が生じた場合は、</a:t>
            </a:r>
            <a:endParaRPr kumimoji="1" lang="en-US" altLang="ja-JP" sz="2000" dirty="0"/>
          </a:p>
          <a:p>
            <a:pPr algn="ctr"/>
            <a:r>
              <a:rPr kumimoji="1" lang="ja-JP" altLang="en-US" sz="2000" dirty="0"/>
              <a:t>恐れ入りますがフロントまでご連絡ください。</a:t>
            </a:r>
            <a:endParaRPr kumimoji="1" lang="en-US" altLang="ja-JP" sz="2000" dirty="0"/>
          </a:p>
          <a:p>
            <a:pPr algn="ctr"/>
            <a:r>
              <a:rPr kumimoji="1" lang="ja-JP" altLang="en-US" sz="2000" dirty="0"/>
              <a:t>フロントオープン：</a:t>
            </a:r>
            <a:r>
              <a:rPr kumimoji="1" lang="en-US" altLang="ja-JP" sz="2000" dirty="0"/>
              <a:t>10</a:t>
            </a:r>
            <a:r>
              <a:rPr kumimoji="1" lang="ja-JP" altLang="en-US" sz="2000" dirty="0"/>
              <a:t>時～</a:t>
            </a:r>
            <a:r>
              <a:rPr kumimoji="1" lang="en-US" altLang="ja-JP" sz="2000" dirty="0"/>
              <a:t>21</a:t>
            </a:r>
            <a:r>
              <a:rPr kumimoji="1" lang="ja-JP" altLang="en-US" sz="2000" dirty="0"/>
              <a:t>時</a:t>
            </a:r>
            <a:r>
              <a:rPr kumimoji="1" lang="en-US" altLang="ja-JP" sz="2000" dirty="0"/>
              <a:t>30</a:t>
            </a:r>
            <a:r>
              <a:rPr kumimoji="1" lang="ja-JP" altLang="en-US" sz="2000" dirty="0"/>
              <a:t>分</a:t>
            </a:r>
            <a:endParaRPr kumimoji="1" lang="en-US" altLang="ja-JP" sz="2000" dirty="0"/>
          </a:p>
          <a:p>
            <a:pPr algn="ctr"/>
            <a:r>
              <a:rPr kumimoji="1" lang="en-US" altLang="ja-JP" sz="2000" dirty="0">
                <a:hlinkClick r:id="rId2"/>
              </a:rPr>
              <a:t>TEL:03-3738-8476</a:t>
            </a:r>
            <a:endParaRPr kumimoji="1" lang="en-US" altLang="ja-JP" sz="2000" dirty="0"/>
          </a:p>
          <a:p>
            <a:pPr algn="ctr"/>
            <a:endParaRPr kumimoji="1" lang="en-US" altLang="ja-JP" sz="2000" dirty="0"/>
          </a:p>
          <a:p>
            <a:pPr algn="ctr"/>
            <a:r>
              <a:rPr kumimoji="1" lang="ja-JP" altLang="en-US" sz="2000" dirty="0"/>
              <a:t>早朝のお時間で打席が暗い場合は、</a:t>
            </a:r>
            <a:endParaRPr kumimoji="1" lang="en-US" altLang="ja-JP" sz="2000" dirty="0"/>
          </a:p>
          <a:p>
            <a:pPr algn="ctr"/>
            <a:r>
              <a:rPr kumimoji="1" lang="ja-JP" altLang="en-US" sz="2000" dirty="0"/>
              <a:t>お手数ですが照明スイッチを入れてください。</a:t>
            </a:r>
            <a:endParaRPr kumimoji="1" lang="en-US" altLang="ja-JP" sz="2000" dirty="0"/>
          </a:p>
          <a:p>
            <a:pPr algn="ctr"/>
            <a:endParaRPr kumimoji="1" lang="en-US" altLang="ja-JP" sz="2000" dirty="0"/>
          </a:p>
          <a:p>
            <a:pPr algn="ctr"/>
            <a:r>
              <a:rPr kumimoji="1" lang="ja-JP" altLang="en-US" sz="2000" dirty="0"/>
              <a:t>照明スイッチは</a:t>
            </a:r>
            <a:r>
              <a:rPr kumimoji="1" lang="en-US" altLang="ja-JP" sz="2000" dirty="0"/>
              <a:t>1</a:t>
            </a:r>
            <a:r>
              <a:rPr kumimoji="1" lang="ja-JP" altLang="en-US" sz="2000" dirty="0"/>
              <a:t>番打席後方付近にございます。</a:t>
            </a:r>
            <a:endParaRPr kumimoji="1" lang="en-US" altLang="ja-JP" sz="2000" dirty="0"/>
          </a:p>
        </p:txBody>
      </p:sp>
      <p:pic>
        <p:nvPicPr>
          <p:cNvPr id="7" name="グラフィックス 6" descr="雲">
            <a:extLst>
              <a:ext uri="{FF2B5EF4-FFF2-40B4-BE49-F238E27FC236}">
                <a16:creationId xmlns:a16="http://schemas.microsoft.com/office/drawing/2014/main" id="{10A954BA-0437-4F2D-94E5-F4DF6E8076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186036" y="-231716"/>
            <a:ext cx="6431051" cy="3820549"/>
          </a:xfrm>
          <a:prstGeom prst="rect">
            <a:avLst/>
          </a:prstGeom>
          <a:effectLst>
            <a:glow rad="139700">
              <a:schemeClr val="accent4">
                <a:satMod val="175000"/>
                <a:alpha val="40000"/>
              </a:schemeClr>
            </a:glow>
            <a:reflection blurRad="6350" stA="50000" endA="300" endPos="55000" dir="5400000" sy="-100000" algn="bl" rotWithShape="0"/>
            <a:softEdge rad="63500"/>
          </a:effectLst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CFA2F95-61A5-417F-A18A-F6D9973A7B0B}"/>
              </a:ext>
            </a:extLst>
          </p:cNvPr>
          <p:cNvSpPr txBox="1"/>
          <p:nvPr/>
        </p:nvSpPr>
        <p:spPr>
          <a:xfrm>
            <a:off x="3727162" y="1397371"/>
            <a:ext cx="472110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6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ご利用方法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2F98061-EEF1-4001-9AB8-53F5DC3DD2FA}"/>
              </a:ext>
            </a:extLst>
          </p:cNvPr>
          <p:cNvSpPr txBox="1"/>
          <p:nvPr/>
        </p:nvSpPr>
        <p:spPr>
          <a:xfrm rot="20179102">
            <a:off x="326805" y="832409"/>
            <a:ext cx="442237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0" dirty="0">
                <a:ln>
                  <a:solidFill>
                    <a:srgbClr val="FF0000"/>
                  </a:solidFill>
                </a:ln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早朝練習</a:t>
            </a:r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25CB8032-7485-4257-A862-77374BE99921}"/>
              </a:ext>
            </a:extLst>
          </p:cNvPr>
          <p:cNvSpPr/>
          <p:nvPr/>
        </p:nvSpPr>
        <p:spPr>
          <a:xfrm>
            <a:off x="127760" y="3059603"/>
            <a:ext cx="2566488" cy="121665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49325B9-7A6A-4458-B527-5EE49DC522AF}"/>
              </a:ext>
            </a:extLst>
          </p:cNvPr>
          <p:cNvSpPr txBox="1"/>
          <p:nvPr/>
        </p:nvSpPr>
        <p:spPr>
          <a:xfrm>
            <a:off x="344642" y="3144515"/>
            <a:ext cx="20449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打席</a:t>
            </a:r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F7E17D78-9A87-40D5-8D86-D9B87E409263}"/>
              </a:ext>
            </a:extLst>
          </p:cNvPr>
          <p:cNvSpPr/>
          <p:nvPr/>
        </p:nvSpPr>
        <p:spPr>
          <a:xfrm>
            <a:off x="127760" y="5189216"/>
            <a:ext cx="2566488" cy="121665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5E836D1-9EAD-41CA-998A-744139F1DC52}"/>
              </a:ext>
            </a:extLst>
          </p:cNvPr>
          <p:cNvSpPr txBox="1"/>
          <p:nvPr/>
        </p:nvSpPr>
        <p:spPr>
          <a:xfrm>
            <a:off x="-268002" y="5195403"/>
            <a:ext cx="33583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ボール</a:t>
            </a:r>
            <a:endParaRPr kumimoji="1" lang="en-US" altLang="ja-JP" sz="36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購入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77E61A6-6542-4173-96F9-DC95C4661649}"/>
              </a:ext>
            </a:extLst>
          </p:cNvPr>
          <p:cNvSpPr txBox="1"/>
          <p:nvPr/>
        </p:nvSpPr>
        <p:spPr>
          <a:xfrm>
            <a:off x="-559597" y="3983869"/>
            <a:ext cx="437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打席料無し！</a:t>
            </a:r>
          </a:p>
        </p:txBody>
      </p:sp>
      <p:sp>
        <p:nvSpPr>
          <p:cNvPr id="11" name="二等辺三角形 10">
            <a:extLst>
              <a:ext uri="{FF2B5EF4-FFF2-40B4-BE49-F238E27FC236}">
                <a16:creationId xmlns:a16="http://schemas.microsoft.com/office/drawing/2014/main" id="{C119EA3D-7DEF-4638-81BF-B16DE9F0AEB1}"/>
              </a:ext>
            </a:extLst>
          </p:cNvPr>
          <p:cNvSpPr/>
          <p:nvPr/>
        </p:nvSpPr>
        <p:spPr>
          <a:xfrm rot="4973585">
            <a:off x="475946" y="1155522"/>
            <a:ext cx="551605" cy="726373"/>
          </a:xfrm>
          <a:prstGeom prst="triangle">
            <a:avLst/>
          </a:prstGeom>
          <a:gradFill>
            <a:gsLst>
              <a:gs pos="100000">
                <a:schemeClr val="accent1">
                  <a:lumMod val="5000"/>
                  <a:lumOff val="95000"/>
                </a:schemeClr>
              </a:gs>
              <a:gs pos="15000">
                <a:srgbClr val="FF0000"/>
              </a:gs>
              <a:gs pos="98000">
                <a:schemeClr val="accent4">
                  <a:lumMod val="40000"/>
                  <a:lumOff val="60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3600000" scaled="0"/>
          </a:grad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二等辺三角形 11">
            <a:extLst>
              <a:ext uri="{FF2B5EF4-FFF2-40B4-BE49-F238E27FC236}">
                <a16:creationId xmlns:a16="http://schemas.microsoft.com/office/drawing/2014/main" id="{9DA87583-81C8-4E06-BBA3-803EBE2AC3F0}"/>
              </a:ext>
            </a:extLst>
          </p:cNvPr>
          <p:cNvSpPr/>
          <p:nvPr/>
        </p:nvSpPr>
        <p:spPr>
          <a:xfrm rot="9415388">
            <a:off x="1443597" y="-183417"/>
            <a:ext cx="551605" cy="726373"/>
          </a:xfrm>
          <a:prstGeom prst="triangle">
            <a:avLst/>
          </a:prstGeom>
          <a:gradFill>
            <a:gsLst>
              <a:gs pos="100000">
                <a:schemeClr val="accent1">
                  <a:lumMod val="5000"/>
                  <a:lumOff val="95000"/>
                </a:schemeClr>
              </a:gs>
              <a:gs pos="0">
                <a:srgbClr val="FF0000"/>
              </a:gs>
              <a:gs pos="98000">
                <a:srgbClr val="FF0000"/>
              </a:gs>
              <a:gs pos="51000">
                <a:schemeClr val="accent4">
                  <a:lumMod val="60000"/>
                  <a:lumOff val="40000"/>
                </a:schemeClr>
              </a:gs>
            </a:gsLst>
            <a:lin ang="3600000" scaled="0"/>
          </a:grad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二等辺三角形 19">
            <a:extLst>
              <a:ext uri="{FF2B5EF4-FFF2-40B4-BE49-F238E27FC236}">
                <a16:creationId xmlns:a16="http://schemas.microsoft.com/office/drawing/2014/main" id="{DC841693-5FD2-44B2-9A4E-1D85056655AB}"/>
              </a:ext>
            </a:extLst>
          </p:cNvPr>
          <p:cNvSpPr/>
          <p:nvPr/>
        </p:nvSpPr>
        <p:spPr>
          <a:xfrm rot="7896113">
            <a:off x="894351" y="134630"/>
            <a:ext cx="551605" cy="726373"/>
          </a:xfrm>
          <a:prstGeom prst="triangle">
            <a:avLst/>
          </a:prstGeom>
          <a:gradFill>
            <a:gsLst>
              <a:gs pos="100000">
                <a:schemeClr val="accent1">
                  <a:lumMod val="5000"/>
                  <a:lumOff val="95000"/>
                </a:schemeClr>
              </a:gs>
              <a:gs pos="15000">
                <a:srgbClr val="FF0000"/>
              </a:gs>
              <a:gs pos="98000">
                <a:schemeClr val="accent4">
                  <a:lumMod val="40000"/>
                  <a:lumOff val="60000"/>
                </a:schemeClr>
              </a:gs>
              <a:gs pos="64000">
                <a:schemeClr val="accent4">
                  <a:lumMod val="60000"/>
                  <a:lumOff val="40000"/>
                </a:schemeClr>
              </a:gs>
            </a:gsLst>
            <a:lin ang="3600000" scaled="0"/>
          </a:grad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二等辺三角形 21">
            <a:extLst>
              <a:ext uri="{FF2B5EF4-FFF2-40B4-BE49-F238E27FC236}">
                <a16:creationId xmlns:a16="http://schemas.microsoft.com/office/drawing/2014/main" id="{E60609BC-B94F-484D-A4C3-0B0A611B60B5}"/>
              </a:ext>
            </a:extLst>
          </p:cNvPr>
          <p:cNvSpPr/>
          <p:nvPr/>
        </p:nvSpPr>
        <p:spPr>
          <a:xfrm rot="6953013">
            <a:off x="602274" y="601243"/>
            <a:ext cx="551605" cy="726373"/>
          </a:xfrm>
          <a:prstGeom prst="triangle">
            <a:avLst/>
          </a:prstGeom>
          <a:gradFill>
            <a:gsLst>
              <a:gs pos="100000">
                <a:schemeClr val="accent1">
                  <a:lumMod val="5000"/>
                  <a:lumOff val="95000"/>
                </a:schemeClr>
              </a:gs>
              <a:gs pos="15000">
                <a:srgbClr val="FF0000"/>
              </a:gs>
              <a:gs pos="98000">
                <a:schemeClr val="accent4">
                  <a:lumMod val="40000"/>
                  <a:lumOff val="60000"/>
                </a:schemeClr>
              </a:gs>
              <a:gs pos="85000">
                <a:schemeClr val="accent4">
                  <a:lumMod val="60000"/>
                  <a:lumOff val="40000"/>
                </a:schemeClr>
              </a:gs>
            </a:gsLst>
            <a:lin ang="3600000" scaled="0"/>
          </a:grad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二等辺三角形 23">
            <a:extLst>
              <a:ext uri="{FF2B5EF4-FFF2-40B4-BE49-F238E27FC236}">
                <a16:creationId xmlns:a16="http://schemas.microsoft.com/office/drawing/2014/main" id="{45613F6C-41C1-4AEC-A587-91CB529F15C7}"/>
              </a:ext>
            </a:extLst>
          </p:cNvPr>
          <p:cNvSpPr/>
          <p:nvPr/>
        </p:nvSpPr>
        <p:spPr>
          <a:xfrm rot="10800000">
            <a:off x="2067221" y="-458265"/>
            <a:ext cx="551605" cy="726373"/>
          </a:xfrm>
          <a:prstGeom prst="triangle">
            <a:avLst/>
          </a:prstGeom>
          <a:gradFill>
            <a:gsLst>
              <a:gs pos="100000">
                <a:schemeClr val="accent1">
                  <a:lumMod val="5000"/>
                  <a:lumOff val="95000"/>
                </a:schemeClr>
              </a:gs>
              <a:gs pos="15000">
                <a:srgbClr val="FF0000"/>
              </a:gs>
              <a:gs pos="98000">
                <a:schemeClr val="accent4">
                  <a:lumMod val="40000"/>
                  <a:lumOff val="60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3600000" scaled="0"/>
          </a:grad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二等辺三角形 25">
            <a:extLst>
              <a:ext uri="{FF2B5EF4-FFF2-40B4-BE49-F238E27FC236}">
                <a16:creationId xmlns:a16="http://schemas.microsoft.com/office/drawing/2014/main" id="{6930775D-7C5E-456D-9444-EBBDB1D5D68F}"/>
              </a:ext>
            </a:extLst>
          </p:cNvPr>
          <p:cNvSpPr/>
          <p:nvPr/>
        </p:nvSpPr>
        <p:spPr>
          <a:xfrm rot="12979847">
            <a:off x="3305860" y="-236343"/>
            <a:ext cx="551605" cy="726373"/>
          </a:xfrm>
          <a:prstGeom prst="triangle">
            <a:avLst/>
          </a:prstGeom>
          <a:gradFill>
            <a:gsLst>
              <a:gs pos="100000">
                <a:schemeClr val="accent1">
                  <a:lumMod val="5000"/>
                  <a:lumOff val="95000"/>
                </a:schemeClr>
              </a:gs>
              <a:gs pos="15000">
                <a:srgbClr val="FF0000"/>
              </a:gs>
              <a:gs pos="98000">
                <a:schemeClr val="accent4">
                  <a:lumMod val="40000"/>
                  <a:lumOff val="60000"/>
                </a:schemeClr>
              </a:gs>
              <a:gs pos="64000">
                <a:schemeClr val="accent4">
                  <a:lumMod val="60000"/>
                  <a:lumOff val="40000"/>
                </a:schemeClr>
              </a:gs>
            </a:gsLst>
            <a:lin ang="3600000" scaled="0"/>
          </a:grad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二等辺三角形 27">
            <a:extLst>
              <a:ext uri="{FF2B5EF4-FFF2-40B4-BE49-F238E27FC236}">
                <a16:creationId xmlns:a16="http://schemas.microsoft.com/office/drawing/2014/main" id="{2C4A3263-E755-4E20-A78B-BE1499FE86EA}"/>
              </a:ext>
            </a:extLst>
          </p:cNvPr>
          <p:cNvSpPr/>
          <p:nvPr/>
        </p:nvSpPr>
        <p:spPr>
          <a:xfrm rot="12148499">
            <a:off x="2700942" y="-401371"/>
            <a:ext cx="551605" cy="726373"/>
          </a:xfrm>
          <a:prstGeom prst="triangle">
            <a:avLst/>
          </a:prstGeom>
          <a:gradFill>
            <a:gsLst>
              <a:gs pos="100000">
                <a:schemeClr val="accent1">
                  <a:lumMod val="5000"/>
                  <a:lumOff val="95000"/>
                </a:schemeClr>
              </a:gs>
              <a:gs pos="15000">
                <a:srgbClr val="FF0000"/>
              </a:gs>
              <a:gs pos="98000">
                <a:schemeClr val="accent4">
                  <a:lumMod val="40000"/>
                  <a:lumOff val="60000"/>
                </a:schemeClr>
              </a:gs>
              <a:gs pos="64000">
                <a:schemeClr val="accent4">
                  <a:lumMod val="60000"/>
                  <a:lumOff val="40000"/>
                </a:schemeClr>
              </a:gs>
            </a:gsLst>
            <a:lin ang="3600000" scaled="0"/>
          </a:grad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06500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186</TotalTime>
  <Words>190</Words>
  <Application>Microsoft Office PowerPoint</Application>
  <PresentationFormat>A3 297x420 mm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HGS創英角ﾎﾟｯﾌﾟ体</vt:lpstr>
      <vt:lpstr>HG明朝E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KATOU TAKUMA</dc:creator>
  <cp:lastModifiedBy>加藤 勇人</cp:lastModifiedBy>
  <cp:revision>16</cp:revision>
  <cp:lastPrinted>2020-11-08T05:30:54Z</cp:lastPrinted>
  <dcterms:created xsi:type="dcterms:W3CDTF">2020-11-02T10:55:03Z</dcterms:created>
  <dcterms:modified xsi:type="dcterms:W3CDTF">2020-11-08T06:06:59Z</dcterms:modified>
</cp:coreProperties>
</file>